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63" r:id="rId3"/>
    <p:sldId id="264" r:id="rId4"/>
    <p:sldId id="258" r:id="rId5"/>
    <p:sldId id="259" r:id="rId6"/>
    <p:sldId id="285" r:id="rId7"/>
    <p:sldId id="287" r:id="rId8"/>
    <p:sldId id="261" r:id="rId9"/>
    <p:sldId id="265" r:id="rId10"/>
    <p:sldId id="280" r:id="rId11"/>
    <p:sldId id="282" r:id="rId12"/>
    <p:sldId id="277" r:id="rId13"/>
    <p:sldId id="257" r:id="rId14"/>
    <p:sldId id="286" r:id="rId15"/>
    <p:sldId id="279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94"/>
  </p:normalViewPr>
  <p:slideViewPr>
    <p:cSldViewPr snapToGrid="0">
      <p:cViewPr>
        <p:scale>
          <a:sx n="111" d="100"/>
          <a:sy n="111" d="100"/>
        </p:scale>
        <p:origin x="-80" y="4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341931-E701-714B-9E1F-ADD03C1C9B81}" type="datetimeFigureOut">
              <a:rPr lang="en-US" smtClean="0"/>
              <a:t>3/22/23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5E5F8B-212A-6946-9D47-FE14FB94D6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7840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5E5F8B-212A-6946-9D47-FE14FB94D6A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752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5E5F8B-212A-6946-9D47-FE14FB94D6A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2348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5E5F8B-212A-6946-9D47-FE14FB94D6A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9887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CC390-A166-61D5-C6C6-21184DF8FC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15B29E-DA33-D866-E18E-FF0CBA6F3E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F63885-EDB1-EE31-DB78-84BD326A12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B77CD-2BBC-674C-AD67-F9978D3FE129}" type="datetimeFigureOut">
              <a:rPr lang="en-US" smtClean="0"/>
              <a:t>3/22/23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6F9696-1E4A-16D7-B3F4-4DAC098CD2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13DEFD-1454-1394-7CA3-9C16559152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9F9997-7CBD-9047-805F-B4AF6A693D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5998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3F52E8-D73C-D0B5-DB55-D3BD01FEC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42D776-D454-BDC3-8343-2AB8043FD4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360D9A-CED8-078D-C8BF-408BD2DAB6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B77CD-2BBC-674C-AD67-F9978D3FE129}" type="datetimeFigureOut">
              <a:rPr lang="en-US" smtClean="0"/>
              <a:t>3/22/23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68FD2A-6680-AD6B-F171-C2EEC70076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433204-9195-B232-E77F-D1B315707A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9F9997-7CBD-9047-805F-B4AF6A693D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6547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BF74CD3-2DC5-022E-AB42-E36006E73D6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C6AE508-C5A7-8544-E489-B86EC9CBAB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3CCCBE-245D-4246-40A3-A12B6F7F68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B77CD-2BBC-674C-AD67-F9978D3FE129}" type="datetimeFigureOut">
              <a:rPr lang="en-US" smtClean="0"/>
              <a:t>3/22/23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D3B596-C3F7-0929-9DFE-DAD599F5F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A79A7E-B52F-302F-C449-E150522521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9F9997-7CBD-9047-805F-B4AF6A693D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4394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0A20A-4519-BAAB-8743-FBDC6A776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A669F3-9BE5-16CC-D557-9D8DA521F2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AB7176-BE97-2738-93DA-1E643F7592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B77CD-2BBC-674C-AD67-F9978D3FE129}" type="datetimeFigureOut">
              <a:rPr lang="en-US" smtClean="0"/>
              <a:t>3/22/23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51D74E-E8BE-1382-EA10-611B18052C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604816-DF3F-9769-BC93-ED9DDB2349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9F9997-7CBD-9047-805F-B4AF6A693D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1002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EFBED-9BCD-B0AE-8C3B-DCC7234848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6EFC84-855B-A963-CFDB-46C391F65A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35862A-718E-40A6-64AD-E474DF45BC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B77CD-2BBC-674C-AD67-F9978D3FE129}" type="datetimeFigureOut">
              <a:rPr lang="en-US" smtClean="0"/>
              <a:t>3/22/23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51D5BD-4FB5-2578-48AF-1D0226C4B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433CAF-3A20-960B-66EB-ABD17DDF7D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9F9997-7CBD-9047-805F-B4AF6A693D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160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45EA4C-2DB0-01FB-7FED-BDD5E1B5E2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329F69-A0BC-2053-41A1-BED4E53B0D2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E751A4-B4CB-3748-A88F-E0FB83AF7B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1204EF-D11C-2895-DB70-B1B0001C41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B77CD-2BBC-674C-AD67-F9978D3FE129}" type="datetimeFigureOut">
              <a:rPr lang="en-US" smtClean="0"/>
              <a:t>3/22/23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9D661C-4253-164E-092F-D377D24E20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9839ED-4ED0-F12D-9524-DCA3CA263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9F9997-7CBD-9047-805F-B4AF6A693D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3206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E1F531-A1ED-959C-EAAE-39643F0009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2F6DF1-3E40-AD34-0970-AA3C150ACA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4FC62A-1FE2-6129-68D5-C205B1712B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1F9D201-C28F-C1B0-1FBF-4958861232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93C8FEE-A204-CBBE-C28E-B599D801A62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35866F2-C3F0-58BD-62B6-31BEC7C019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B77CD-2BBC-674C-AD67-F9978D3FE129}" type="datetimeFigureOut">
              <a:rPr lang="en-US" smtClean="0"/>
              <a:t>3/22/23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22E7BA5-7318-9767-11DA-86D190816B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D508B44-8E52-AC11-3968-877F257F6B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9F9997-7CBD-9047-805F-B4AF6A693D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561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0DC9F7-B0C5-E7C4-B85F-C39D4EFBB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F5DADCB-7A08-7653-4FCB-51B259018E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B77CD-2BBC-674C-AD67-F9978D3FE129}" type="datetimeFigureOut">
              <a:rPr lang="en-US" smtClean="0"/>
              <a:t>3/22/23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05E2E0D-9CCA-BBA0-AB2E-B83C4A1CB1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C4A97D-906B-79B7-3F8F-4875B3C62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9F9997-7CBD-9047-805F-B4AF6A693D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1093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FF1D588-6C1D-ABC5-EB03-84712D2957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B77CD-2BBC-674C-AD67-F9978D3FE129}" type="datetimeFigureOut">
              <a:rPr lang="en-US" smtClean="0"/>
              <a:t>3/22/23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6513816-0D0B-B1DB-FD76-0AA8346ED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7AC957-EF53-4AA1-99AC-9BFB7429B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9F9997-7CBD-9047-805F-B4AF6A693D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9921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A6CF67-237F-D0F5-18A6-D4019E93E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4E0567-A752-5BC3-633B-4A072B3A42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5965F5-9298-D852-BC6E-4FB218E015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9A05B5-788E-0FB6-4884-807E39AD1F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B77CD-2BBC-674C-AD67-F9978D3FE129}" type="datetimeFigureOut">
              <a:rPr lang="en-US" smtClean="0"/>
              <a:t>3/22/23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132369-9ED5-8FA8-7250-890A74D4C7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0FAD11-6AD2-4B15-C10E-255D34F97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9F9997-7CBD-9047-805F-B4AF6A693D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2710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10243E-46EA-E6D8-661A-001057E5A2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172AAA-D9F2-B61A-C354-FB457C8337E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E50058-C478-522D-1E43-AD8F3AC39F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434D2D-BD81-58E9-1F21-6D6A536965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B77CD-2BBC-674C-AD67-F9978D3FE129}" type="datetimeFigureOut">
              <a:rPr lang="en-US" smtClean="0"/>
              <a:t>3/22/23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A04A88-B03F-4257-AC00-E6D478A48C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9AC5F2-324A-10B2-FAA4-DF1A110F5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9F9997-7CBD-9047-805F-B4AF6A693D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7550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B67A3FE-1117-1083-6F5D-C6AA4FBD3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0561AC-24F1-AE11-6CD6-E9C01E75D5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F0EAA7-C0B6-4EF2-719D-DA3B4E2E59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CB77CD-2BBC-674C-AD67-F9978D3FE129}" type="datetimeFigureOut">
              <a:rPr lang="en-US" smtClean="0"/>
              <a:t>3/22/23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C477F3-31F6-DBE0-4885-C208A51594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3DE0E9-C118-5D2F-50F5-B935479749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9F9997-7CBD-9047-805F-B4AF6A693D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0122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hadjawaid/fastai-workshop" TargetMode="External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34F1179-B481-4F9E-BCA3-AFB972070F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E04B5EB-F158-4507-90DD-BD23620C7C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C16D0F-346F-E7E3-2A4B-BE7564C241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5241" y="1008993"/>
            <a:ext cx="9231410" cy="3542045"/>
          </a:xfrm>
        </p:spPr>
        <p:txBody>
          <a:bodyPr anchor="b">
            <a:normAutofit/>
          </a:bodyPr>
          <a:lstStyle/>
          <a:p>
            <a:pPr algn="l"/>
            <a:r>
              <a:rPr lang="en-US" sz="8100"/>
              <a:t>An Introduction to Deep Learning with fast.ai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DDD34D-7129-EE61-B7D2-8BFAFA3BC6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85241" y="4582814"/>
            <a:ext cx="7132335" cy="1312657"/>
          </a:xfrm>
        </p:spPr>
        <p:txBody>
          <a:bodyPr anchor="t">
            <a:normAutofit/>
          </a:bodyPr>
          <a:lstStyle/>
          <a:p>
            <a:pPr algn="l"/>
            <a:r>
              <a:rPr lang="en-US" dirty="0"/>
              <a:t>By: Ahad </a:t>
            </a:r>
            <a:r>
              <a:rPr lang="en-US" dirty="0" err="1"/>
              <a:t>Jawaid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0245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4B210-10E8-D623-2121-38FFBF78B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Jargon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064D75-9121-328A-823F-AB09F043F5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800" dirty="0">
                <a:effectLst/>
                <a:latin typeface="MinionPro"/>
              </a:rPr>
              <a:t> </a:t>
            </a:r>
            <a:endParaRPr lang="en-US" dirty="0"/>
          </a:p>
          <a:p>
            <a:r>
              <a:rPr lang="en-US" dirty="0">
                <a:effectLst/>
                <a:latin typeface="MinionPro"/>
              </a:rPr>
              <a:t>Architecture</a:t>
            </a:r>
            <a:r>
              <a:rPr lang="en-US" dirty="0">
                <a:latin typeface="MinionPro"/>
              </a:rPr>
              <a:t> = </a:t>
            </a:r>
            <a:r>
              <a:rPr lang="en-US" dirty="0">
                <a:effectLst/>
                <a:latin typeface="MinionPro"/>
              </a:rPr>
              <a:t>functional form of the model</a:t>
            </a:r>
          </a:p>
          <a:p>
            <a:r>
              <a:rPr lang="en-US" dirty="0">
                <a:latin typeface="MinionPro"/>
              </a:rPr>
              <a:t>P</a:t>
            </a:r>
            <a:r>
              <a:rPr lang="en-US" dirty="0">
                <a:effectLst/>
                <a:latin typeface="MinionPro"/>
              </a:rPr>
              <a:t>arameters  = weights</a:t>
            </a:r>
          </a:p>
          <a:p>
            <a:r>
              <a:rPr lang="en-US" dirty="0">
                <a:effectLst/>
                <a:latin typeface="MinionPro"/>
              </a:rPr>
              <a:t>Prediction = output of model</a:t>
            </a:r>
          </a:p>
          <a:p>
            <a:r>
              <a:rPr lang="en-US" dirty="0">
                <a:latin typeface="MinionPro"/>
              </a:rPr>
              <a:t>Label = Correct output</a:t>
            </a:r>
            <a:endParaRPr lang="en-US" dirty="0">
              <a:effectLst/>
              <a:latin typeface="MinionPro"/>
            </a:endParaRPr>
          </a:p>
          <a:p>
            <a:r>
              <a:rPr lang="en-US" dirty="0">
                <a:effectLst/>
                <a:latin typeface="MinionPro"/>
              </a:rPr>
              <a:t>Performance = Loss of the model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02468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CBD15B8-0BC9-4CCF-A526-A1E45F6F7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0464369-70FA-42AF-948F-80664CA7BF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146816"/>
          </a:xfrm>
          <a:prstGeom prst="rect">
            <a:avLst/>
          </a:prstGeom>
          <a:solidFill>
            <a:schemeClr val="bg1">
              <a:lumMod val="85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A07680-F940-905D-CE97-FC2C9388B5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4783" y="349664"/>
            <a:ext cx="5845571" cy="1638377"/>
          </a:xfrm>
        </p:spPr>
        <p:txBody>
          <a:bodyPr anchor="b">
            <a:normAutofit/>
          </a:bodyPr>
          <a:lstStyle/>
          <a:p>
            <a:r>
              <a:rPr lang="en-US" sz="4800" dirty="0"/>
              <a:t>Visualizing Neural Network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C552A98-EF7D-4D42-AB69-066B786AB5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9185" y="424614"/>
            <a:ext cx="4647368" cy="277908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picture containing text&#10;&#10;Description automatically generated">
            <a:extLst>
              <a:ext uri="{FF2B5EF4-FFF2-40B4-BE49-F238E27FC236}">
                <a16:creationId xmlns:a16="http://schemas.microsoft.com/office/drawing/2014/main" id="{E333901A-6DB2-5997-37CF-36B0F9A542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9467" y="654913"/>
            <a:ext cx="1767457" cy="2388456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A648176E-454C-437C-B0FC-9B82FCF32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106441" y="6131892"/>
            <a:ext cx="524256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6604B49-AD5C-4590-B051-06C8222EC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998176" y="277912"/>
            <a:ext cx="524256" cy="1186339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D6F001B-9B1B-4EC4-9A93-3773EBC951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8608" y="3428999"/>
            <a:ext cx="4647368" cy="277908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6CE636A-A0E6-91D8-4FB6-5F09E891C0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1873" y="3310299"/>
            <a:ext cx="2933757" cy="2926423"/>
          </a:xfrm>
          <a:prstGeom prst="rect">
            <a:avLst/>
          </a:prstGeom>
        </p:spPr>
      </p:pic>
      <p:pic>
        <p:nvPicPr>
          <p:cNvPr id="12" name="Content Placeholder 3" descr="Table&#10;&#10;Description automatically generated">
            <a:extLst>
              <a:ext uri="{FF2B5EF4-FFF2-40B4-BE49-F238E27FC236}">
                <a16:creationId xmlns:a16="http://schemas.microsoft.com/office/drawing/2014/main" id="{ED798C4A-2411-0320-A083-11B1353915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5680494" y="2109967"/>
            <a:ext cx="5429633" cy="4098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3697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29" name="Rectangle 5128">
            <a:extLst>
              <a:ext uri="{FF2B5EF4-FFF2-40B4-BE49-F238E27FC236}">
                <a16:creationId xmlns:a16="http://schemas.microsoft.com/office/drawing/2014/main" id="{19D32F93-50AC-4C46-A5DB-291C60DDB7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31" name="Right Triangle 5130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33" name="Rectangle 5132">
            <a:extLst>
              <a:ext uri="{FF2B5EF4-FFF2-40B4-BE49-F238E27FC236}">
                <a16:creationId xmlns:a16="http://schemas.microsoft.com/office/drawing/2014/main" id="{EE04B5EB-F158-4507-90DD-BD23620C7C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59AF54-1F92-1953-1F44-63520A657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6122" y="2291024"/>
            <a:ext cx="2823028" cy="148715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Transfer Learning</a:t>
            </a:r>
          </a:p>
        </p:txBody>
      </p:sp>
      <p:pic>
        <p:nvPicPr>
          <p:cNvPr id="5124" name="Picture 4" descr="DL4J and transfer learning - Java Deep Learning Projects [Book]">
            <a:extLst>
              <a:ext uri="{FF2B5EF4-FFF2-40B4-BE49-F238E27FC236}">
                <a16:creationId xmlns:a16="http://schemas.microsoft.com/office/drawing/2014/main" id="{46392E23-4EAD-E1DB-95E7-E3909D0238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404323" y="1205802"/>
            <a:ext cx="6577576" cy="4078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37270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53" name="Rectangle 6152">
            <a:extLst>
              <a:ext uri="{FF2B5EF4-FFF2-40B4-BE49-F238E27FC236}">
                <a16:creationId xmlns:a16="http://schemas.microsoft.com/office/drawing/2014/main" id="{19D32F93-50AC-4C46-A5DB-291C60DDB7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8" name="Picture 4" descr="PyTorch Reviews 2023: Details, Pricing, &amp; Features | G2">
            <a:extLst>
              <a:ext uri="{FF2B5EF4-FFF2-40B4-BE49-F238E27FC236}">
                <a16:creationId xmlns:a16="http://schemas.microsoft.com/office/drawing/2014/main" id="{02A43599-04D4-1990-31D8-68722209D8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0" r="2" b="2"/>
          <a:stretch/>
        </p:blipFill>
        <p:spPr bwMode="auto">
          <a:xfrm>
            <a:off x="5542616" y="766890"/>
            <a:ext cx="4325112" cy="2263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fastpages | An easy to use blogging platform with support for Jupyter  Notebooks.">
            <a:extLst>
              <a:ext uri="{FF2B5EF4-FFF2-40B4-BE49-F238E27FC236}">
                <a16:creationId xmlns:a16="http://schemas.microsoft.com/office/drawing/2014/main" id="{107876A6-F232-9520-8FBD-E6BBB70D1A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60" r="-1" b="13549"/>
          <a:stretch/>
        </p:blipFill>
        <p:spPr bwMode="auto">
          <a:xfrm>
            <a:off x="5289107" y="3030755"/>
            <a:ext cx="4323899" cy="3890975"/>
          </a:xfrm>
          <a:custGeom>
            <a:avLst/>
            <a:gdLst/>
            <a:ahLst/>
            <a:cxnLst/>
            <a:rect l="l" t="t" r="r" b="b"/>
            <a:pathLst>
              <a:path w="4323899" h="3890975">
                <a:moveTo>
                  <a:pt x="0" y="0"/>
                </a:moveTo>
                <a:lnTo>
                  <a:pt x="4323899" y="0"/>
                </a:lnTo>
                <a:lnTo>
                  <a:pt x="4323899" y="543181"/>
                </a:lnTo>
                <a:lnTo>
                  <a:pt x="880454" y="3890975"/>
                </a:lnTo>
                <a:lnTo>
                  <a:pt x="0" y="3890975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55" name="Right Triangle 6154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57" name="Rectangle 6156">
            <a:extLst>
              <a:ext uri="{FF2B5EF4-FFF2-40B4-BE49-F238E27FC236}">
                <a16:creationId xmlns:a16="http://schemas.microsoft.com/office/drawing/2014/main" id="{EE04B5EB-F158-4507-90DD-BD23620C7C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F845F1-B0F2-D80D-9310-82E721DC0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200" y="1383528"/>
            <a:ext cx="3682133" cy="316751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5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What is </a:t>
            </a:r>
            <a:r>
              <a:rPr lang="en-US" sz="56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fast.ai</a:t>
            </a:r>
            <a:endParaRPr lang="en-US" sz="56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824716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BF61EA3-B236-439E-9C0B-340980D56B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1AE328-544D-E18F-3165-C86F73C94F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638" y="386930"/>
            <a:ext cx="9236700" cy="1188950"/>
          </a:xfrm>
        </p:spPr>
        <p:txBody>
          <a:bodyPr anchor="b">
            <a:normAutofit/>
          </a:bodyPr>
          <a:lstStyle/>
          <a:p>
            <a:r>
              <a:rPr lang="en-US" sz="5400"/>
              <a:t>Why use fast.ai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8FAF094-D087-493F-8DF9-A486C2D6BB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1998368"/>
            <a:ext cx="11695083" cy="782176"/>
            <a:chOff x="-2" y="1998368"/>
            <a:chExt cx="11695083" cy="78217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D7C88D8-5509-4514-925A-9CE148E5C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275593D-F75E-4426-AE3E-2CDEFD228D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-2" y="1998845"/>
              <a:ext cx="11454595" cy="7816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14784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6" descr="Text&#10;&#10;Description automatically generated">
            <a:extLst>
              <a:ext uri="{FF2B5EF4-FFF2-40B4-BE49-F238E27FC236}">
                <a16:creationId xmlns:a16="http://schemas.microsoft.com/office/drawing/2014/main" id="{928330BC-70DA-505C-B823-A0C376AA46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8646" y="2619718"/>
            <a:ext cx="3708035" cy="1691298"/>
          </a:xfrm>
        </p:spPr>
      </p:pic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167141AC-CF94-ED46-0B54-7B6118ECCF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415" y="4307957"/>
            <a:ext cx="2900510" cy="1243076"/>
          </a:xfrm>
          <a:prstGeom prst="rect">
            <a:avLst/>
          </a:prstGeom>
        </p:spPr>
      </p:pic>
      <p:pic>
        <p:nvPicPr>
          <p:cNvPr id="6" name="Picture 5" descr="A picture containing text, bear, screenshot, mammal&#10;&#10;Description automatically generated">
            <a:extLst>
              <a:ext uri="{FF2B5EF4-FFF2-40B4-BE49-F238E27FC236}">
                <a16:creationId xmlns:a16="http://schemas.microsoft.com/office/drawing/2014/main" id="{68DD6888-1B6C-1125-2E74-F2B891FDCC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7081" y="2780068"/>
            <a:ext cx="5063345" cy="2207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8504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9D25F302-27C5-414F-97F8-6EA0A6C02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Triangle 24">
            <a:extLst>
              <a:ext uri="{FF2B5EF4-FFF2-40B4-BE49-F238E27FC236}">
                <a16:creationId xmlns:a16="http://schemas.microsoft.com/office/drawing/2014/main" id="{830A36F8-48C2-4842-A87B-8CE8DF4E7F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F451A30-466B-4996-9BA5-CD6ABCC6D5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2A08D8-E4C8-27BA-481C-134C543303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7999" y="887883"/>
            <a:ext cx="9471956" cy="113711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Workshop time!!</a:t>
            </a:r>
          </a:p>
        </p:txBody>
      </p:sp>
      <p:pic>
        <p:nvPicPr>
          <p:cNvPr id="4" name="Picture 2" descr="Bob the Builder - Rotten Tomatoes">
            <a:extLst>
              <a:ext uri="{FF2B5EF4-FFF2-40B4-BE49-F238E27FC236}">
                <a16:creationId xmlns:a16="http://schemas.microsoft.com/office/drawing/2014/main" id="{A2A33A0E-3E9A-F79E-1B68-3F74F033AF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928978" y="1335528"/>
            <a:ext cx="3339519" cy="4452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1B5841B-DA06-0755-5679-D9E12DF5F48E}"/>
              </a:ext>
            </a:extLst>
          </p:cNvPr>
          <p:cNvSpPr txBox="1"/>
          <p:nvPr/>
        </p:nvSpPr>
        <p:spPr>
          <a:xfrm>
            <a:off x="1017999" y="2056206"/>
            <a:ext cx="7745969" cy="140822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>
                <a:hlinkClick r:id="rId3"/>
              </a:rPr>
              <a:t>https://github.com/ahadjawaid/fastai-workshop</a:t>
            </a:r>
            <a:endParaRPr lang="en-US" sz="26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6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6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Feedback Form:</a:t>
            </a:r>
          </a:p>
        </p:txBody>
      </p:sp>
      <p:pic>
        <p:nvPicPr>
          <p:cNvPr id="6" name="Picture 5" descr="Qr code&#10;&#10;Description automatically generated">
            <a:extLst>
              <a:ext uri="{FF2B5EF4-FFF2-40B4-BE49-F238E27FC236}">
                <a16:creationId xmlns:a16="http://schemas.microsoft.com/office/drawing/2014/main" id="{3384C188-E027-4567-87A6-D7C05D3345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3855" y="2760317"/>
            <a:ext cx="3339519" cy="3339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7497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5" name="Rectangle 1034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Deep Learning for Coders with fastai and PyTorch eBook by Jeremy Howard -  EPUB | Rakuten Kobo United States">
            <a:extLst>
              <a:ext uri="{FF2B5EF4-FFF2-40B4-BE49-F238E27FC236}">
                <a16:creationId xmlns:a16="http://schemas.microsoft.com/office/drawing/2014/main" id="{8DC0396C-FDB1-4E26-020A-10E1B6F618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43410" y="1107906"/>
            <a:ext cx="2137338" cy="2803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Jeremy Howard (entrepreneur) - Wikipedia">
            <a:extLst>
              <a:ext uri="{FF2B5EF4-FFF2-40B4-BE49-F238E27FC236}">
                <a16:creationId xmlns:a16="http://schemas.microsoft.com/office/drawing/2014/main" id="{DB958DB1-C328-2414-F515-53E4B4C4A5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782562" y="1269501"/>
            <a:ext cx="2377440" cy="247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7" name="Right Triangle 1036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9" name="Rectangle 1038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8EF300-C321-5E6B-8391-F49A4952B9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7760" y="4212709"/>
            <a:ext cx="8232296" cy="1337699"/>
          </a:xfrm>
        </p:spPr>
        <p:txBody>
          <a:bodyPr anchor="b">
            <a:normAutofit/>
          </a:bodyPr>
          <a:lstStyle/>
          <a:p>
            <a:r>
              <a:rPr lang="en-US" sz="6000"/>
              <a:t>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3EF294-49BA-FFC8-F5D1-E9B89174A7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44633" y="1107907"/>
            <a:ext cx="4774297" cy="3104802"/>
          </a:xfrm>
        </p:spPr>
        <p:txBody>
          <a:bodyPr anchor="ctr">
            <a:normAutofit/>
          </a:bodyPr>
          <a:lstStyle/>
          <a:p>
            <a:r>
              <a:rPr lang="en-US" sz="2400" dirty="0"/>
              <a:t>Figure and content are from “Deep Learning for Coders with </a:t>
            </a:r>
            <a:r>
              <a:rPr lang="en-US" sz="2400" dirty="0" err="1"/>
              <a:t>fastai</a:t>
            </a:r>
            <a:r>
              <a:rPr lang="en-US" sz="2400" dirty="0"/>
              <a:t> &amp; </a:t>
            </a:r>
            <a:r>
              <a:rPr lang="en-US" sz="2400" dirty="0" err="1"/>
              <a:t>PyTorch</a:t>
            </a:r>
            <a:r>
              <a:rPr lang="en-US" sz="2400" dirty="0"/>
              <a:t>” by Jeremy Howard and Sylvain </a:t>
            </a:r>
            <a:r>
              <a:rPr lang="en-US" sz="2400" dirty="0" err="1"/>
              <a:t>Gugger</a:t>
            </a:r>
            <a:endParaRPr lang="en-US" sz="2400" dirty="0"/>
          </a:p>
          <a:p>
            <a:r>
              <a:rPr lang="en-US" sz="2400" dirty="0"/>
              <a:t>https://</a:t>
            </a:r>
            <a:r>
              <a:rPr lang="en-US" sz="2400" dirty="0" err="1"/>
              <a:t>course.fast.ai</a:t>
            </a:r>
            <a:r>
              <a:rPr lang="en-US" sz="2400" dirty="0"/>
              <a:t>/</a:t>
            </a:r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1820348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Triangle 18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DA6AFA-0BC0-58D8-1E32-3AF441A790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767" y="1188637"/>
            <a:ext cx="2988234" cy="4480726"/>
          </a:xfrm>
        </p:spPr>
        <p:txBody>
          <a:bodyPr>
            <a:normAutofit/>
          </a:bodyPr>
          <a:lstStyle/>
          <a:p>
            <a:pPr algn="r"/>
            <a:r>
              <a:rPr lang="en-US" sz="6600"/>
              <a:t>Goals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3AAC9B5-8015-485C-ACF9-A750390E9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852863"/>
            <a:ext cx="0" cy="3236495"/>
          </a:xfrm>
          <a:prstGeom prst="line">
            <a:avLst/>
          </a:prstGeom>
          <a:ln w="19050" cap="sq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9CD180-2B24-399E-25F4-951F73A44C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5260" y="1648870"/>
            <a:ext cx="4702848" cy="3560260"/>
          </a:xfrm>
        </p:spPr>
        <p:txBody>
          <a:bodyPr anchor="ctr">
            <a:normAutofit/>
          </a:bodyPr>
          <a:lstStyle/>
          <a:p>
            <a:r>
              <a:rPr lang="en-US" sz="2400" dirty="0"/>
              <a:t>Understand what deep learning is</a:t>
            </a:r>
          </a:p>
          <a:p>
            <a:r>
              <a:rPr lang="en-US" sz="2400" dirty="0"/>
              <a:t>Understand a neural network</a:t>
            </a:r>
          </a:p>
          <a:p>
            <a:r>
              <a:rPr lang="en-US" sz="2400" dirty="0"/>
              <a:t>Understand transfer learning </a:t>
            </a:r>
          </a:p>
          <a:p>
            <a:r>
              <a:rPr lang="en-US" sz="2400" dirty="0"/>
              <a:t>Fine tune a deep learning model</a:t>
            </a:r>
          </a:p>
          <a:p>
            <a:r>
              <a:rPr lang="en-US" sz="2400" dirty="0"/>
              <a:t>Deploy a deep learning model</a:t>
            </a:r>
          </a:p>
        </p:txBody>
      </p:sp>
    </p:spTree>
    <p:extLst>
      <p:ext uri="{BB962C8B-B14F-4D97-AF65-F5344CB8AC3E}">
        <p14:creationId xmlns:p14="http://schemas.microsoft.com/office/powerpoint/2010/main" val="1324444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7EB765-C79F-B10A-9605-98FAFC9EFD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767" y="1188637"/>
            <a:ext cx="2988234" cy="4480726"/>
          </a:xfrm>
        </p:spPr>
        <p:txBody>
          <a:bodyPr>
            <a:normAutofit/>
          </a:bodyPr>
          <a:lstStyle/>
          <a:p>
            <a:pPr algn="r"/>
            <a:r>
              <a:rPr lang="en-US" sz="6600"/>
              <a:t>Agenda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3AAC9B5-8015-485C-ACF9-A750390E9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852863"/>
            <a:ext cx="0" cy="3236495"/>
          </a:xfrm>
          <a:prstGeom prst="line">
            <a:avLst/>
          </a:prstGeom>
          <a:ln w="19050" cap="sq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ACECF5-994C-D344-25FE-EBF44A98E6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5260" y="1648870"/>
            <a:ext cx="4702848" cy="3560260"/>
          </a:xfrm>
        </p:spPr>
        <p:txBody>
          <a:bodyPr anchor="ctr">
            <a:normAutofit/>
          </a:bodyPr>
          <a:lstStyle/>
          <a:p>
            <a:r>
              <a:rPr lang="en-US" sz="2400"/>
              <a:t>What is Machine Learning</a:t>
            </a:r>
          </a:p>
          <a:p>
            <a:r>
              <a:rPr lang="en-US" sz="2400"/>
              <a:t>How to train machine learning model</a:t>
            </a:r>
          </a:p>
          <a:p>
            <a:r>
              <a:rPr lang="en-US" sz="2400"/>
              <a:t>Transfer Learning</a:t>
            </a:r>
          </a:p>
          <a:p>
            <a:r>
              <a:rPr lang="en-US" sz="2400"/>
              <a:t>What is Fast.ai</a:t>
            </a:r>
          </a:p>
          <a:p>
            <a:r>
              <a:rPr lang="en-US" sz="2400"/>
              <a:t>Workshop time!!</a:t>
            </a:r>
          </a:p>
        </p:txBody>
      </p:sp>
    </p:spTree>
    <p:extLst>
      <p:ext uri="{BB962C8B-B14F-4D97-AF65-F5344CB8AC3E}">
        <p14:creationId xmlns:p14="http://schemas.microsoft.com/office/powerpoint/2010/main" val="3205591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19D32F93-50AC-4C46-A5DB-291C60DDB7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829B7993-00E6-FFD1-C403-578ACC6D23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105" y="2821119"/>
            <a:ext cx="9613397" cy="2114948"/>
          </a:xfrm>
          <a:prstGeom prst="rect">
            <a:avLst/>
          </a:prstGeom>
        </p:spPr>
      </p:pic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E04B5EB-F158-4507-90DD-BD23620C7C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78C14B-4EAB-AF7F-1CBB-4D4E5C38C2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0968" y="812009"/>
            <a:ext cx="8921672" cy="171330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Machine Learning is for everyone</a:t>
            </a:r>
          </a:p>
        </p:txBody>
      </p:sp>
    </p:spTree>
    <p:extLst>
      <p:ext uri="{BB962C8B-B14F-4D97-AF65-F5344CB8AC3E}">
        <p14:creationId xmlns:p14="http://schemas.microsoft.com/office/powerpoint/2010/main" val="41166087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D25F302-27C5-414F-97F8-6EA0A6C02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830A36F8-48C2-4842-A87B-8CE8DF4E7F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F451A30-466B-4996-9BA5-CD6ABCC6D5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05E64C-D8BB-C762-1E99-B4C2D24636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1992" y="628388"/>
            <a:ext cx="9984615" cy="1597228"/>
          </a:xfrm>
        </p:spPr>
        <p:txBody>
          <a:bodyPr>
            <a:normAutofit/>
          </a:bodyPr>
          <a:lstStyle/>
          <a:p>
            <a:r>
              <a:rPr lang="en-US" sz="4800" dirty="0"/>
              <a:t>Program vs Machine Learning</a:t>
            </a:r>
          </a:p>
        </p:txBody>
      </p:sp>
      <p:pic>
        <p:nvPicPr>
          <p:cNvPr id="4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D4252EE1-FC14-9FBE-A538-9B899FDA56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5173" y="3804452"/>
            <a:ext cx="6702643" cy="1742686"/>
          </a:xfrm>
          <a:prstGeom prst="rect">
            <a:avLst/>
          </a:prstGeom>
        </p:spPr>
      </p:pic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702D95DC-9FE7-D7E8-8957-4BE0F16843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31554" y="2141272"/>
            <a:ext cx="7131915" cy="1194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6580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63" name="Rectangle 1062">
            <a:extLst>
              <a:ext uri="{FF2B5EF4-FFF2-40B4-BE49-F238E27FC236}">
                <a16:creationId xmlns:a16="http://schemas.microsoft.com/office/drawing/2014/main" id="{BA79A7CF-01AF-4178-9369-94E0C90EB0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327F82-D1EE-C44B-679A-10DF53AEEA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7909" y="2023110"/>
            <a:ext cx="2469624" cy="28460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What are weights?</a:t>
            </a:r>
          </a:p>
        </p:txBody>
      </p:sp>
      <p:sp>
        <p:nvSpPr>
          <p:cNvPr id="1065" name="Rectangle 1064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433973" y="-827233"/>
            <a:ext cx="1715478" cy="85834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67" name="Rectangle 1066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2085" y="664308"/>
            <a:ext cx="8082632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8E7536AB-0262-F01E-4063-638E3D3ED5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238" y="1419747"/>
            <a:ext cx="7608304" cy="4089462"/>
          </a:xfrm>
          <a:prstGeom prst="rect">
            <a:avLst/>
          </a:prstGeom>
        </p:spPr>
      </p:pic>
      <p:sp>
        <p:nvSpPr>
          <p:cNvPr id="1069" name="Rectangle 1068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950447" y="3392097"/>
            <a:ext cx="1719072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0599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9D25F302-27C5-414F-97F8-6EA0A6C02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Triangle 19">
            <a:extLst>
              <a:ext uri="{FF2B5EF4-FFF2-40B4-BE49-F238E27FC236}">
                <a16:creationId xmlns:a16="http://schemas.microsoft.com/office/drawing/2014/main" id="{830A36F8-48C2-4842-A87B-8CE8DF4E7F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F451A30-466B-4996-9BA5-CD6ABCC6D5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79CF2A-387A-1445-BAD9-AF4C4F7081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9111" y="842460"/>
            <a:ext cx="9471956" cy="1137111"/>
          </a:xfrm>
        </p:spPr>
        <p:txBody>
          <a:bodyPr>
            <a:normAutofit/>
          </a:bodyPr>
          <a:lstStyle/>
          <a:p>
            <a:r>
              <a:rPr lang="en-US" sz="5000" dirty="0"/>
              <a:t>Training a Machine Learning Model</a:t>
            </a:r>
          </a:p>
        </p:txBody>
      </p:sp>
      <p:pic>
        <p:nvPicPr>
          <p:cNvPr id="12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316B8DA1-69C7-345F-E1A3-C274CB24CA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49111" y="2241063"/>
            <a:ext cx="9156700" cy="2451100"/>
          </a:xfrm>
        </p:spPr>
      </p:pic>
    </p:spTree>
    <p:extLst>
      <p:ext uri="{BB962C8B-B14F-4D97-AF65-F5344CB8AC3E}">
        <p14:creationId xmlns:p14="http://schemas.microsoft.com/office/powerpoint/2010/main" val="16175561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9D25F302-27C5-414F-97F8-6EA0A6C02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Triangle 14">
            <a:extLst>
              <a:ext uri="{FF2B5EF4-FFF2-40B4-BE49-F238E27FC236}">
                <a16:creationId xmlns:a16="http://schemas.microsoft.com/office/drawing/2014/main" id="{830A36F8-48C2-4842-A87B-8CE8DF4E7F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F451A30-466B-4996-9BA5-CD6ABCC6D5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E22A60-EEDD-CF6F-A003-B57097AFFF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8322" y="842460"/>
            <a:ext cx="9471956" cy="1137111"/>
          </a:xfrm>
        </p:spPr>
        <p:txBody>
          <a:bodyPr>
            <a:normAutofit/>
          </a:bodyPr>
          <a:lstStyle/>
          <a:p>
            <a:r>
              <a:rPr lang="en-US" sz="5000" dirty="0"/>
              <a:t>Training a Machine Learning Model</a:t>
            </a:r>
          </a:p>
        </p:txBody>
      </p:sp>
      <p:pic>
        <p:nvPicPr>
          <p:cNvPr id="7" name="Content Placeholder 3" descr="Diagram&#10;&#10;Description automatically generated">
            <a:extLst>
              <a:ext uri="{FF2B5EF4-FFF2-40B4-BE49-F238E27FC236}">
                <a16:creationId xmlns:a16="http://schemas.microsoft.com/office/drawing/2014/main" id="{3F00EED3-7BFF-F5B3-1BC5-D33F081DE7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00397" y="2708107"/>
            <a:ext cx="8029466" cy="2557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7561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397</TotalTime>
  <Words>171</Words>
  <Application>Microsoft Macintosh PowerPoint</Application>
  <PresentationFormat>Widescreen</PresentationFormat>
  <Paragraphs>41</Paragraphs>
  <Slides>15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MinionPro</vt:lpstr>
      <vt:lpstr>Office Theme</vt:lpstr>
      <vt:lpstr>An Introduction to Deep Learning with fast.ai</vt:lpstr>
      <vt:lpstr>Sources</vt:lpstr>
      <vt:lpstr>Goals</vt:lpstr>
      <vt:lpstr>Agenda</vt:lpstr>
      <vt:lpstr>Machine Learning is for everyone</vt:lpstr>
      <vt:lpstr>Program vs Machine Learning</vt:lpstr>
      <vt:lpstr>What are weights?</vt:lpstr>
      <vt:lpstr>Training a Machine Learning Model</vt:lpstr>
      <vt:lpstr>Training a Machine Learning Model</vt:lpstr>
      <vt:lpstr>Jargon</vt:lpstr>
      <vt:lpstr>Visualizing Neural Network</vt:lpstr>
      <vt:lpstr>Transfer Learning</vt:lpstr>
      <vt:lpstr>What is fast.ai</vt:lpstr>
      <vt:lpstr>Why use fast.ai</vt:lpstr>
      <vt:lpstr>Workshop time!!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 Introduction to Deep Learning with fast.ai</dc:title>
  <dc:creator>Jawaid, Ahad</dc:creator>
  <cp:lastModifiedBy>Jawaid, Ahad</cp:lastModifiedBy>
  <cp:revision>5</cp:revision>
  <dcterms:created xsi:type="dcterms:W3CDTF">2023-03-20T17:27:25Z</dcterms:created>
  <dcterms:modified xsi:type="dcterms:W3CDTF">2023-03-22T21:46:59Z</dcterms:modified>
</cp:coreProperties>
</file>